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3"/>
    <p:sldId id="1011" r:id="rId4"/>
    <p:sldId id="1020" r:id="rId5"/>
    <p:sldId id="1013" r:id="rId6"/>
    <p:sldId id="1027" r:id="rId7"/>
    <p:sldId id="1014" r:id="rId8"/>
    <p:sldId id="1015" r:id="rId9"/>
    <p:sldId id="1028" r:id="rId10"/>
    <p:sldId id="1016" r:id="rId11"/>
    <p:sldId id="1017" r:id="rId12"/>
    <p:sldId id="1019" r:id="rId13"/>
    <p:sldId id="1022" r:id="rId14"/>
    <p:sldId id="1023" r:id="rId15"/>
    <p:sldId id="1024" r:id="rId16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Unit 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This little girl can’t walk.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5293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 ____In this photo, the little birds can’t eat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mother helps them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pc="-1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 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photo, the old man can’t sit down</a:t>
            </a:r>
            <a:r>
              <a:rPr lang="en-US" altLang="zh-CN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young woman helps him</a:t>
            </a:r>
            <a:r>
              <a:rPr lang="en-US" altLang="zh-CN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pc="-1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 ____In this photo, the boy can’t ride his bike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friend helps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photo, the girl can’t carry the desk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mother helps 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112.jpg" descr="id:2147496544;FounderCES"/>
          <p:cNvPicPr/>
          <p:nvPr/>
        </p:nvPicPr>
        <p:blipFill>
          <a:blip r:embed="rId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614" y="1124744"/>
            <a:ext cx="1017270" cy="1711325"/>
          </a:xfrm>
          <a:prstGeom prst="rect">
            <a:avLst/>
          </a:prstGeom>
        </p:spPr>
      </p:pic>
      <p:pic>
        <p:nvPicPr>
          <p:cNvPr id="4" name="gyy113.jpg" descr="id:2147496551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90" y="1513364"/>
            <a:ext cx="1710055" cy="1322705"/>
          </a:xfrm>
          <a:prstGeom prst="rect">
            <a:avLst/>
          </a:prstGeom>
        </p:spPr>
      </p:pic>
      <p:pic>
        <p:nvPicPr>
          <p:cNvPr id="5" name="gyy114.jpg" descr="id:2147496558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6791" y="1352074"/>
            <a:ext cx="1712595" cy="1483995"/>
          </a:xfrm>
          <a:prstGeom prst="rect">
            <a:avLst/>
          </a:prstGeom>
        </p:spPr>
      </p:pic>
      <p:pic>
        <p:nvPicPr>
          <p:cNvPr id="6" name="gyy115.jpg" descr="id:2147496565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35366" y="1469231"/>
            <a:ext cx="1711960" cy="1410970"/>
          </a:xfrm>
          <a:prstGeom prst="rect">
            <a:avLst/>
          </a:prstGeom>
        </p:spPr>
      </p:pic>
      <p:pic>
        <p:nvPicPr>
          <p:cNvPr id="7" name="gyy116.jpg" descr="id:2147496572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30550" y="1205389"/>
            <a:ext cx="1713865" cy="163068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85138" y="2151166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>
                <a:solidFill>
                  <a:srgbClr val="000000"/>
                </a:solidFill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1916610" y="2151166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B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4459556" y="2170738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C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7049263" y="2170738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D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12" name="矩形 11"/>
          <p:cNvSpPr/>
          <p:nvPr/>
        </p:nvSpPr>
        <p:spPr>
          <a:xfrm>
            <a:off x="9502162" y="2170738"/>
            <a:ext cx="583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E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13" name="矩形 12"/>
          <p:cNvSpPr/>
          <p:nvPr/>
        </p:nvSpPr>
        <p:spPr>
          <a:xfrm>
            <a:off x="1878770" y="300599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791886" y="36473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861519" y="42833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852360" y="49325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3820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036695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今天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消防安全日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班级正在举行有关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消防安全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的主题班会。师生们就消防安全进行了如下对话。请根据对话内容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daily life, we may meet some danger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there is a fire, what can we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do?Who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give some advice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us?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Vicky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we can call 119 for help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Second, we can turn off the lights and gas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自主探究提优-通.EPS" descr="id:2147493294;FounderCES"/>
          <p:cNvPicPr/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5" y="895896"/>
            <a:ext cx="8182624" cy="6781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235" y="1628775"/>
            <a:ext cx="2742565" cy="513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2749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careful of the smoke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Ellen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cover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覆盖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mouth and nose with wet cloth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湿布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also wear a smoke mask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Clever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advice is all very useful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can’t we do in a fire?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Alex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can’t use the lift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电梯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there is a fire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use the stairs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can’t jump from a high place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people must keep calm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保持冷静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 for your advice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6297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根据对话内容，回答下列各题。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call 119 for help when there is a fire?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use the lift when there is a fire?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</a:t>
            </a:r>
            <a:endParaRPr lang="zh-CN" alt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9766" y="2125772"/>
            <a:ext cx="30517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Yes, I</a:t>
            </a:r>
            <a:r>
              <a:rPr lang="zh-CN" altLang="zh-CN" dirty="0">
                <a:cs typeface="宋体" panose="02010600030101010101" pitchFamily="2" charset="-122"/>
              </a:rPr>
              <a:t>（</a:t>
            </a:r>
            <a:r>
              <a:rPr lang="en-US" altLang="zh-CN" dirty="0"/>
              <a:t>we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Times New Roman" panose="02020603050405020304" pitchFamily="18" charset="0"/>
              </a:rPr>
              <a:t>can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60854" y="2710513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cs typeface="Times New Roman" panose="02020603050405020304" pitchFamily="18" charset="0"/>
              </a:rPr>
              <a:t>“First, we can call 119 for help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cs typeface="Times New Roman" panose="02020603050405020304" pitchFamily="18" charset="0"/>
              </a:rPr>
              <a:t>可知，当火灾发生时，我们可以拨打</a:t>
            </a:r>
            <a:r>
              <a:rPr lang="en-US" altLang="zh-CN" dirty="0">
                <a:cs typeface="Times New Roman" panose="02020603050405020304" pitchFamily="18" charset="0"/>
              </a:rPr>
              <a:t>119</a:t>
            </a:r>
            <a:r>
              <a:rPr lang="zh-CN" altLang="zh-CN" dirty="0">
                <a:cs typeface="Times New Roman" panose="02020603050405020304" pitchFamily="18" charset="0"/>
              </a:rPr>
              <a:t>求助。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9766" y="4666957"/>
            <a:ext cx="31325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No, I</a:t>
            </a:r>
            <a:r>
              <a:rPr lang="zh-CN" altLang="zh-CN">
                <a:cs typeface="宋体" panose="02010600030101010101" pitchFamily="2" charset="-122"/>
              </a:rPr>
              <a:t>（</a:t>
            </a:r>
            <a:r>
              <a:rPr lang="en-US" altLang="zh-CN"/>
              <a:t>we</a:t>
            </a:r>
            <a:r>
              <a:rPr lang="zh-CN" altLang="zh-CN">
                <a:cs typeface="宋体" panose="02010600030101010101" pitchFamily="2" charset="-122"/>
              </a:rPr>
              <a:t>）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ea typeface="Times New Roman" panose="02020603050405020304" pitchFamily="18" charset="0"/>
              </a:rPr>
              <a:t>can</a:t>
            </a:r>
            <a:r>
              <a:rPr lang="en-US" altLang="zh-CN"/>
              <a:t>’t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5230793"/>
            <a:ext cx="11485848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由</a:t>
            </a:r>
            <a:r>
              <a:rPr lang="en-US" altLang="zh-CN" dirty="0">
                <a:cs typeface="Times New Roman" panose="02020603050405020304" pitchFamily="18" charset="0"/>
              </a:rPr>
              <a:t>“We can’t use the lift when there is a fire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cs typeface="Times New Roman" panose="02020603050405020304" pitchFamily="18" charset="0"/>
              </a:rPr>
              <a:t>可知，火灾发生时，不能使用电梯。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57246"/>
            <a:ext cx="11485848" cy="69249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38700" algn="l"/>
                <a:tab pos="8010525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对话内容，从方框中选择正确的短语填空。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fr10.jpg" descr="id:214749661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751390" y="1249150"/>
            <a:ext cx="4013298" cy="23211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831849"/>
            <a:ext cx="2736303" cy="417301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600807" y="1342229"/>
            <a:ext cx="8374719" cy="429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there is a fire, what can we do?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 smtClean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First, we can</a:t>
            </a:r>
            <a:r>
              <a:rPr lang="en-US" altLang="zh-CN" sz="26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600" dirty="0" smtClean="0">
                <a:solidFill>
                  <a:srgbClr val="FEFEFE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</a:t>
            </a:r>
            <a:r>
              <a:rPr lang="en-US" altLang="zh-CN" sz="2600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endParaRPr lang="zh-CN" altLang="zh-CN" sz="2600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Second, we can ________________________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Third, we can _____________________________________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Last, we must ____________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6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there is a fire, what can’t we do?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can’t ___________or _____________________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64851" y="2011141"/>
            <a:ext cx="244772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call 119 for help</a:t>
            </a:r>
            <a:endParaRPr lang="zh-CN" altLang="en-US" sz="2600" dirty="0"/>
          </a:p>
        </p:txBody>
      </p:sp>
      <p:sp>
        <p:nvSpPr>
          <p:cNvPr id="7" name="矩形 6"/>
          <p:cNvSpPr/>
          <p:nvPr/>
        </p:nvSpPr>
        <p:spPr>
          <a:xfrm>
            <a:off x="2864851" y="2612307"/>
            <a:ext cx="384432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turn off the lights and gas</a:t>
            </a:r>
            <a:endParaRPr lang="zh-CN" altLang="en-US" sz="2600" dirty="0"/>
          </a:p>
        </p:txBody>
      </p:sp>
      <p:sp>
        <p:nvSpPr>
          <p:cNvPr id="8" name="矩形 7"/>
          <p:cNvSpPr/>
          <p:nvPr/>
        </p:nvSpPr>
        <p:spPr>
          <a:xfrm>
            <a:off x="2592067" y="3250700"/>
            <a:ext cx="631145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/>
              <a:t>cover the mouth and nose with a wet cloth</a:t>
            </a:r>
            <a:endParaRPr lang="zh-CN" altLang="en-US" sz="2600" dirty="0"/>
          </a:p>
        </p:txBody>
      </p:sp>
      <p:sp>
        <p:nvSpPr>
          <p:cNvPr id="9" name="矩形 8"/>
          <p:cNvSpPr/>
          <p:nvPr/>
        </p:nvSpPr>
        <p:spPr>
          <a:xfrm>
            <a:off x="2710830" y="3659337"/>
            <a:ext cx="1619354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keep calm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18742" y="5021595"/>
            <a:ext cx="166584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use the lift</a:t>
            </a:r>
            <a:endParaRPr lang="zh-CN" altLang="en-US" sz="2600" dirty="0"/>
          </a:p>
        </p:txBody>
      </p:sp>
      <p:sp>
        <p:nvSpPr>
          <p:cNvPr id="12" name="矩形 11"/>
          <p:cNvSpPr/>
          <p:nvPr/>
        </p:nvSpPr>
        <p:spPr>
          <a:xfrm>
            <a:off x="4078982" y="4857645"/>
            <a:ext cx="3512885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jump from a high place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50590" y="5544815"/>
            <a:ext cx="7348847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600">
                <a:cs typeface="Times New Roman" panose="02020603050405020304" pitchFamily="18" charset="0"/>
              </a:rPr>
              <a:t>通读全文，可从短文中找到相关语句。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633157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一致。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5课内基础提优-通.EPS" descr="id:2147493210;FounderCES"/>
          <p:cNvPicPr/>
          <p:nvPr/>
        </p:nvPicPr>
        <p:blipFill>
          <a:blip r:embed="rId1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14860"/>
            <a:ext cx="9636195" cy="713940"/>
          </a:xfrm>
          <a:prstGeom prst="rect">
            <a:avLst/>
          </a:prstGeom>
        </p:spPr>
      </p:pic>
      <p:pic>
        <p:nvPicPr>
          <p:cNvPr id="5" name="q63a.jpg" descr="id:2147496488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356" y="2270728"/>
            <a:ext cx="1269841" cy="915571"/>
          </a:xfrm>
          <a:prstGeom prst="rect">
            <a:avLst/>
          </a:prstGeom>
        </p:spPr>
      </p:pic>
      <p:pic>
        <p:nvPicPr>
          <p:cNvPr id="6" name="q63b.jpg" descr="id:2147496495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7443" y="2330523"/>
            <a:ext cx="964526" cy="915571"/>
          </a:xfrm>
          <a:prstGeom prst="rect">
            <a:avLst/>
          </a:prstGeom>
        </p:spPr>
      </p:pic>
      <p:pic>
        <p:nvPicPr>
          <p:cNvPr id="7" name="q63c.jpg" descr="id:2147496502;FounderCES"/>
          <p:cNvPicPr/>
          <p:nvPr/>
        </p:nvPicPr>
        <p:blipFill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5603" y="2330523"/>
            <a:ext cx="1275447" cy="915571"/>
          </a:xfrm>
          <a:prstGeom prst="rect">
            <a:avLst/>
          </a:prstGeom>
        </p:spPr>
      </p:pic>
      <p:pic>
        <p:nvPicPr>
          <p:cNvPr id="8" name="q63d.jpg" descr="id:2147496509;FounderCES"/>
          <p:cNvPicPr/>
          <p:nvPr/>
        </p:nvPicPr>
        <p:blipFill>
          <a:blip r:embed="rId5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23110" y="2293813"/>
            <a:ext cx="1303101" cy="915571"/>
          </a:xfrm>
          <a:prstGeom prst="rect">
            <a:avLst/>
          </a:prstGeom>
        </p:spPr>
      </p:pic>
      <p:pic>
        <p:nvPicPr>
          <p:cNvPr id="9" name="q63e.jpg" descr="id:2147496516;FounderCES"/>
          <p:cNvPicPr/>
          <p:nvPr/>
        </p:nvPicPr>
        <p:blipFill>
          <a:blip r:embed="rId6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9065" y="2270456"/>
            <a:ext cx="1021329" cy="91557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08222" y="3277127"/>
            <a:ext cx="18517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b="0" dirty="0">
                <a:solidFill>
                  <a:srgbClr val="00AEEF"/>
                </a:solidFill>
              </a:rPr>
              <a:t>1</a:t>
            </a:r>
            <a:r>
              <a:rPr lang="en-US" altLang="zh-CN" sz="2600" b="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0" dirty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sz="2600" b="0" dirty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sz="2600" b="0" dirty="0"/>
          </a:p>
        </p:txBody>
      </p:sp>
      <p:sp>
        <p:nvSpPr>
          <p:cNvPr id="10" name="矩形 9"/>
          <p:cNvSpPr/>
          <p:nvPr/>
        </p:nvSpPr>
        <p:spPr>
          <a:xfrm>
            <a:off x="2687557" y="3322011"/>
            <a:ext cx="18517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b="0" smtClean="0">
                <a:solidFill>
                  <a:srgbClr val="00AEEF"/>
                </a:solidFill>
              </a:rPr>
              <a:t>2</a:t>
            </a:r>
            <a:r>
              <a:rPr lang="en-US" altLang="zh-CN" sz="2600" b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sz="2600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sz="2600" b="0"/>
          </a:p>
        </p:txBody>
      </p:sp>
      <p:sp>
        <p:nvSpPr>
          <p:cNvPr id="11" name="矩形 10"/>
          <p:cNvSpPr/>
          <p:nvPr/>
        </p:nvSpPr>
        <p:spPr>
          <a:xfrm>
            <a:off x="5046093" y="3322011"/>
            <a:ext cx="18517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b="0" smtClean="0">
                <a:solidFill>
                  <a:srgbClr val="00AEEF"/>
                </a:solidFill>
              </a:rPr>
              <a:t>3</a:t>
            </a:r>
            <a:r>
              <a:rPr lang="en-US" altLang="zh-CN" sz="2600" b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sz="2600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sz="2600" b="0"/>
          </a:p>
        </p:txBody>
      </p:sp>
      <p:sp>
        <p:nvSpPr>
          <p:cNvPr id="12" name="矩形 11"/>
          <p:cNvSpPr/>
          <p:nvPr/>
        </p:nvSpPr>
        <p:spPr>
          <a:xfrm>
            <a:off x="7645049" y="3322011"/>
            <a:ext cx="18517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b="0" smtClean="0">
                <a:solidFill>
                  <a:srgbClr val="00AEEF"/>
                </a:solidFill>
              </a:rPr>
              <a:t>4</a:t>
            </a:r>
            <a:r>
              <a:rPr lang="en-US" altLang="zh-CN" sz="2600" b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sz="2600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sz="2600" b="0"/>
          </a:p>
        </p:txBody>
      </p:sp>
      <p:sp>
        <p:nvSpPr>
          <p:cNvPr id="13" name="矩形 12"/>
          <p:cNvSpPr/>
          <p:nvPr/>
        </p:nvSpPr>
        <p:spPr>
          <a:xfrm>
            <a:off x="9997049" y="3321791"/>
            <a:ext cx="185178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b="0" smtClean="0">
                <a:solidFill>
                  <a:srgbClr val="00AEEF"/>
                </a:solidFill>
              </a:rPr>
              <a:t>5</a:t>
            </a:r>
            <a:r>
              <a:rPr lang="en-US" altLang="zh-CN" sz="2600" b="0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b="0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　　</a:t>
            </a:r>
            <a:r>
              <a:rPr lang="zh-CN" altLang="zh-CN" sz="2600" b="0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 sz="2600" b="0"/>
          </a:p>
        </p:txBody>
      </p:sp>
      <p:sp>
        <p:nvSpPr>
          <p:cNvPr id="14" name="矩形 13"/>
          <p:cNvSpPr/>
          <p:nvPr/>
        </p:nvSpPr>
        <p:spPr>
          <a:xfrm>
            <a:off x="362670" y="3716232"/>
            <a:ext cx="8158187" cy="616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6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ED028C"/>
                </a:solidFill>
                <a:cs typeface="Times New Roman" panose="02020603050405020304" pitchFamily="18" charset="0"/>
              </a:rPr>
              <a:t>The little girl can’t swim</a:t>
            </a:r>
            <a:r>
              <a:rPr lang="en-US" altLang="zh-CN" sz="26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ED028C"/>
                </a:solidFill>
                <a:cs typeface="Times New Roman" panose="02020603050405020304" pitchFamily="18" charset="0"/>
              </a:rPr>
              <a:t> Her mother helps her</a:t>
            </a:r>
            <a:r>
              <a:rPr lang="en-US" altLang="zh-CN" sz="26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4818" y="4307398"/>
            <a:ext cx="8472097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This old man can’t walk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 A young boy helps him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54818" y="4834680"/>
            <a:ext cx="846011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This little boy can’t </a:t>
            </a:r>
            <a:r>
              <a:rPr lang="en-US" altLang="zh-CN" sz="2600" dirty="0" err="1">
                <a:solidFill>
                  <a:srgbClr val="ED028C"/>
                </a:solidFill>
                <a:cs typeface="Times New Roman" panose="02020603050405020304" pitchFamily="18" charset="0"/>
              </a:rPr>
              <a:t>walk</a:t>
            </a:r>
            <a:r>
              <a:rPr lang="en-US" altLang="zh-CN" sz="2600" dirty="0" err="1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ED028C"/>
                </a:solidFill>
                <a:cs typeface="Times New Roman" panose="02020603050405020304" pitchFamily="18" charset="0"/>
              </a:rPr>
              <a:t>His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 mother helps him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4818" y="5425840"/>
            <a:ext cx="8779971" cy="616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These chickens can’t </a:t>
            </a:r>
            <a:r>
              <a:rPr lang="en-US" altLang="zh-CN" sz="2600" dirty="0" err="1">
                <a:solidFill>
                  <a:srgbClr val="ED028C"/>
                </a:solidFill>
                <a:cs typeface="Times New Roman" panose="02020603050405020304" pitchFamily="18" charset="0"/>
              </a:rPr>
              <a:t>eat</a:t>
            </a:r>
            <a:r>
              <a:rPr lang="en-US" altLang="zh-CN" sz="2600" dirty="0" err="1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ED028C"/>
                </a:solidFill>
                <a:cs typeface="Times New Roman" panose="02020603050405020304" pitchFamily="18" charset="0"/>
              </a:rPr>
              <a:t>Their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 mother helps them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54818" y="5973875"/>
            <a:ext cx="8882862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The little boy can’t </a:t>
            </a:r>
            <a:r>
              <a:rPr lang="en-US" altLang="zh-CN" sz="2600" dirty="0" err="1">
                <a:solidFill>
                  <a:srgbClr val="ED028C"/>
                </a:solidFill>
                <a:cs typeface="Times New Roman" panose="02020603050405020304" pitchFamily="18" charset="0"/>
              </a:rPr>
              <a:t>eat</a:t>
            </a:r>
            <a:r>
              <a:rPr lang="en-US" altLang="zh-CN" sz="2600" dirty="0" err="1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err="1">
                <a:solidFill>
                  <a:srgbClr val="ED028C"/>
                </a:solidFill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 nurse helps him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254288" y="3279314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T</a:t>
            </a:r>
            <a:endParaRPr lang="zh-CN" altLang="en-US" sz="2600"/>
          </a:p>
        </p:txBody>
      </p:sp>
      <p:sp>
        <p:nvSpPr>
          <p:cNvPr id="20" name="矩形 19"/>
          <p:cNvSpPr/>
          <p:nvPr/>
        </p:nvSpPr>
        <p:spPr>
          <a:xfrm>
            <a:off x="3586115" y="3302669"/>
            <a:ext cx="3882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F</a:t>
            </a:r>
            <a:endParaRPr lang="zh-CN" altLang="en-US" sz="2600"/>
          </a:p>
        </p:txBody>
      </p:sp>
      <p:sp>
        <p:nvSpPr>
          <p:cNvPr id="21" name="矩形 20"/>
          <p:cNvSpPr/>
          <p:nvPr/>
        </p:nvSpPr>
        <p:spPr>
          <a:xfrm>
            <a:off x="5893327" y="3302669"/>
            <a:ext cx="3882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F</a:t>
            </a:r>
            <a:endParaRPr lang="zh-CN" altLang="en-US" sz="2600"/>
          </a:p>
        </p:txBody>
      </p:sp>
      <p:sp>
        <p:nvSpPr>
          <p:cNvPr id="22" name="矩形 21"/>
          <p:cNvSpPr/>
          <p:nvPr/>
        </p:nvSpPr>
        <p:spPr>
          <a:xfrm>
            <a:off x="8549960" y="3312369"/>
            <a:ext cx="3882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F</a:t>
            </a:r>
            <a:endParaRPr lang="zh-CN" altLang="en-US" sz="2600" dirty="0"/>
          </a:p>
        </p:txBody>
      </p:sp>
      <p:sp>
        <p:nvSpPr>
          <p:cNvPr id="23" name="矩形 22"/>
          <p:cNvSpPr/>
          <p:nvPr/>
        </p:nvSpPr>
        <p:spPr>
          <a:xfrm>
            <a:off x="10862910" y="3322475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T</a:t>
            </a:r>
            <a:endParaRPr lang="zh-CN" altLang="en-US" sz="2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8616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667250" algn="l"/>
                <a:tab pos="8010525" algn="l"/>
                <a:tab pos="8074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二、判断每组单词画线部分发音是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8010525" algn="l"/>
                <a:tab pos="8074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dan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8010525" algn="l"/>
                <a:tab pos="8074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br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4667250" algn="l"/>
                <a:tab pos="8010525" algn="l"/>
                <a:tab pos="807402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sl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kn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667250" algn="l"/>
                <a:tab pos="8010525" algn="l"/>
                <a:tab pos="8074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nd	k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nd	k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667250" algn="l"/>
                <a:tab pos="8010525" algn="l"/>
                <a:tab pos="8074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seful	b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	b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667250" algn="l"/>
                <a:tab pos="8010525" algn="l"/>
                <a:tab pos="8074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ood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villa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5652" y="197834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0630" y="257344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10630" y="32042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14323" y="38739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10630" y="451650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10630" y="516184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22879"/>
            <a:ext cx="11485848" cy="356636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can’t see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_________dog helps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6931025" algn="l"/>
                <a:tab pos="711136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3549" y="1284053"/>
            <a:ext cx="7037802" cy="74791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0854" y="3907178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his</a:t>
            </a:r>
            <a:r>
              <a:rPr lang="zh-CN" altLang="zh-CN" dirty="0">
                <a:cs typeface="Times New Roman" panose="02020603050405020304" pitchFamily="18" charset="0"/>
              </a:rPr>
              <a:t>通常放在名词前作定语，而</a:t>
            </a:r>
            <a:r>
              <a:rPr lang="en-US" altLang="zh-CN" dirty="0">
                <a:cs typeface="Times New Roman" panose="02020603050405020304" pitchFamily="18" charset="0"/>
              </a:rPr>
              <a:t>him</a:t>
            </a:r>
            <a:r>
              <a:rPr lang="zh-CN" altLang="zh-CN" dirty="0">
                <a:cs typeface="Times New Roman" panose="02020603050405020304" pitchFamily="18" charset="0"/>
              </a:rPr>
              <a:t>是宾格形式，通常放在动词或介词后作宾语。故选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7601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6108"/>
            <a:ext cx="11485848" cy="130317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_________carry the big bag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00880" algn="l"/>
                <a:tab pos="6931025" algn="l"/>
                <a:tab pos="711136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not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56668" y="102447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59905" y="21418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第二句问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你能吗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，说明前一句表达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或者不能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做某事。故选</a:t>
            </a: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460299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friend _________me to swim yesterday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500880" algn="l"/>
                <a:tab pos="6931025" algn="l"/>
                <a:tab pos="711136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3760" y="358644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59905" y="471811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是过去的时间，此句是一般过去时，动词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要变成过去式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63223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row a boat _________make a cake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  <a:tab pos="6931025" algn="l"/>
                <a:tab pos="711136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21325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334821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一般用于肯定句，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用于否定句。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3323987"/>
          </a:xfrm>
        </p:spPr>
        <p:txBody>
          <a:bodyPr/>
          <a:lstStyle/>
          <a:p>
            <a:pPr marL="1751330" indent="-1751330" hangingPunct="0">
              <a:spcAft>
                <a:spcPts val="0"/>
              </a:spcAft>
              <a:tabLst>
                <a:tab pos="1793875" algn="l"/>
                <a:tab pos="5201920" algn="l"/>
                <a:tab pos="80105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one of the most famous books in China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_________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Journey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West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Potter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White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8326" y="10626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0854" y="4026648"/>
            <a:ext cx="11485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本题考查文学素养。</a:t>
            </a:r>
            <a:r>
              <a:rPr lang="en-US" altLang="zh-CN" dirty="0">
                <a:cs typeface="Times New Roman" panose="02020603050405020304" pitchFamily="18" charset="0"/>
              </a:rPr>
              <a:t>B</a:t>
            </a:r>
            <a:r>
              <a:rPr lang="zh-CN" altLang="zh-CN" dirty="0">
                <a:cs typeface="Times New Roman" panose="02020603050405020304" pitchFamily="18" charset="0"/>
              </a:rPr>
              <a:t>项《哈利波特》是英国作家所著的小说，</a:t>
            </a:r>
            <a:r>
              <a:rPr lang="en-US" altLang="zh-CN" dirty="0">
                <a:cs typeface="Times New Roman" panose="02020603050405020304" pitchFamily="18" charset="0"/>
              </a:rPr>
              <a:t>C</a:t>
            </a:r>
            <a:r>
              <a:rPr lang="zh-CN" altLang="zh-CN" dirty="0">
                <a:cs typeface="Times New Roman" panose="02020603050405020304" pitchFamily="18" charset="0"/>
              </a:rPr>
              <a:t>项《白雪公主》是广泛流行于欧洲的童话故事，只有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项是中国四大名著之一《西游记》。故选</a:t>
            </a:r>
            <a:r>
              <a:rPr lang="en-US" altLang="zh-CN" dirty="0">
                <a:cs typeface="Times New Roman" panose="02020603050405020304" pitchFamily="18" charset="0"/>
              </a:rPr>
              <a:t>A</a:t>
            </a:r>
            <a:r>
              <a:rPr lang="zh-CN" altLang="zh-CN" dirty="0"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6774" y="1030356"/>
            <a:ext cx="2880320" cy="503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032" y="1268761"/>
            <a:ext cx="11459670" cy="403244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9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《西游记》相关知识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《西游记》是我国四大名著之一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作者是吴承恩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明朝人。明朝的英语是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Dynasty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。故事中的主要人物有孙悟空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Monkey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King/Sun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Wukong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猪八戒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Pigsy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沙僧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和唐僧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Priest/Tripitaka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。这些人物名称也可以直接使用汉语拼音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Sanzang,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Bajie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Wujing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358" y="1246226"/>
            <a:ext cx="1773912" cy="536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非常喜欢拍照。请根据他的介绍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选择对应的图片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将序号填在相应的横线上。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pc="-10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pc="-10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 ____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this photo, my grandma can’t wash her feet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sister helps her</a:t>
            </a:r>
            <a:r>
              <a:rPr lang="en-US" altLang="zh-CN" spc="-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112.jpg" descr="id:2147496544;FounderCES"/>
          <p:cNvPicPr/>
          <p:nvPr/>
        </p:nvPicPr>
        <p:blipFill>
          <a:blip r:embed="rId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614" y="2655496"/>
            <a:ext cx="1017270" cy="1711325"/>
          </a:xfrm>
          <a:prstGeom prst="rect">
            <a:avLst/>
          </a:prstGeom>
        </p:spPr>
      </p:pic>
      <p:pic>
        <p:nvPicPr>
          <p:cNvPr id="4" name="gyy113.jpg" descr="id:2147496551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90" y="3044116"/>
            <a:ext cx="1710055" cy="1322705"/>
          </a:xfrm>
          <a:prstGeom prst="rect">
            <a:avLst/>
          </a:prstGeom>
        </p:spPr>
      </p:pic>
      <p:pic>
        <p:nvPicPr>
          <p:cNvPr id="5" name="gyy114.jpg" descr="id:2147496558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6791" y="2882826"/>
            <a:ext cx="1712595" cy="1483995"/>
          </a:xfrm>
          <a:prstGeom prst="rect">
            <a:avLst/>
          </a:prstGeom>
        </p:spPr>
      </p:pic>
      <p:pic>
        <p:nvPicPr>
          <p:cNvPr id="6" name="gyy115.jpg" descr="id:2147496565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35366" y="2999983"/>
            <a:ext cx="1711960" cy="1410970"/>
          </a:xfrm>
          <a:prstGeom prst="rect">
            <a:avLst/>
          </a:prstGeom>
        </p:spPr>
      </p:pic>
      <p:pic>
        <p:nvPicPr>
          <p:cNvPr id="7" name="gyy116.jpg" descr="id:2147496572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30550" y="2736141"/>
            <a:ext cx="1713865" cy="163068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85138" y="3681918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>
                <a:solidFill>
                  <a:srgbClr val="000000"/>
                </a:solidFill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9" name="矩形 8"/>
          <p:cNvSpPr/>
          <p:nvPr/>
        </p:nvSpPr>
        <p:spPr>
          <a:xfrm>
            <a:off x="1916610" y="3681918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B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10" name="矩形 9"/>
          <p:cNvSpPr/>
          <p:nvPr/>
        </p:nvSpPr>
        <p:spPr>
          <a:xfrm>
            <a:off x="4459556" y="3701490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C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11" name="矩形 10"/>
          <p:cNvSpPr/>
          <p:nvPr/>
        </p:nvSpPr>
        <p:spPr>
          <a:xfrm>
            <a:off x="7049263" y="3701490"/>
            <a:ext cx="62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D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12" name="矩形 11"/>
          <p:cNvSpPr/>
          <p:nvPr/>
        </p:nvSpPr>
        <p:spPr>
          <a:xfrm>
            <a:off x="9502162" y="3701490"/>
            <a:ext cx="583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 smtClean="0">
                <a:solidFill>
                  <a:srgbClr val="000000"/>
                </a:solidFill>
              </a:rPr>
              <a:t>E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b="0"/>
          </a:p>
        </p:txBody>
      </p:sp>
      <p:sp>
        <p:nvSpPr>
          <p:cNvPr id="13" name="矩形 12"/>
          <p:cNvSpPr/>
          <p:nvPr/>
        </p:nvSpPr>
        <p:spPr>
          <a:xfrm>
            <a:off x="1774726" y="46852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3421</Words>
  <Application>WPS 演示</Application>
  <PresentationFormat>自定义</PresentationFormat>
  <Paragraphs>193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Times New Roman</vt:lpstr>
      <vt:lpstr>楷体</vt:lpstr>
      <vt:lpstr>黑体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金璟雯</cp:lastModifiedBy>
  <cp:revision>406</cp:revision>
  <dcterms:created xsi:type="dcterms:W3CDTF">2020-11-06T05:24:00Z</dcterms:created>
  <dcterms:modified xsi:type="dcterms:W3CDTF">2025-06-20T07:27:34Z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03C78E342EA44C92B2669B0C86D1DEBA_12</vt:lpwstr>
  </property>
</Properties>
</file>